
<file path=[Content_Types].xml><?xml version="1.0" encoding="utf-8"?>
<Types xmlns="http://schemas.openxmlformats.org/package/2006/content-types">
  <Default Extension="jpeg" ContentType="image/jpeg"/>
  <Default Extension="jpe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10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7" r:id="rId9"/>
    <p:sldId id="268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191" autoAdjust="0"/>
    <p:restoredTop sz="94660"/>
  </p:normalViewPr>
  <p:slideViewPr>
    <p:cSldViewPr snapToGrid="0">
      <p:cViewPr>
        <p:scale>
          <a:sx n="66" d="100"/>
          <a:sy n="66" d="100"/>
        </p:scale>
        <p:origin x="11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5923F103-BC34-4FE4-A40E-EDDEECFDA5D0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940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98333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76705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88353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30791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11/26/2015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43896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11/26/2015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24309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646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858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040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808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2825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11/26/2015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6413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11/26/2015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28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11/26/2015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240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6842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8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029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  <p:sldLayoutId id="2147484114" r:id="rId12"/>
    <p:sldLayoutId id="2147484115" r:id="rId13"/>
    <p:sldLayoutId id="2147484116" r:id="rId14"/>
    <p:sldLayoutId id="2147484117" r:id="rId15"/>
    <p:sldLayoutId id="2147484118" r:id="rId16"/>
    <p:sldLayoutId id="214748411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"/><Relationship Id="rId2" Type="http://schemas.openxmlformats.org/officeDocument/2006/relationships/hyperlink" Target="Fish%20bowl%20questions.docx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6.jpe"/><Relationship Id="rId5" Type="http://schemas.openxmlformats.org/officeDocument/2006/relationships/image" Target="../media/image15.jpe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jpe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Character%20Charts.docx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 smtClean="0"/>
              <a:t>Milkweed by Jerry </a:t>
            </a:r>
            <a:r>
              <a:rPr lang="en-US" sz="4800" dirty="0" smtClean="0"/>
              <a:t>Spinelli</a:t>
            </a:r>
            <a:br>
              <a:rPr lang="en-US" sz="4800" dirty="0" smtClean="0"/>
            </a:br>
            <a:r>
              <a:rPr lang="en-US" dirty="0" smtClean="0"/>
              <a:t>Published 2003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1154954" y="2472744"/>
            <a:ext cx="3141878" cy="707020"/>
          </a:xfrm>
        </p:spPr>
        <p:txBody>
          <a:bodyPr/>
          <a:lstStyle/>
          <a:p>
            <a:r>
              <a:rPr lang="en-US" sz="1400" b="1" dirty="0"/>
              <a:t>""When you're nothing, you're free to believe in anything</a:t>
            </a:r>
            <a:r>
              <a:rPr lang="en-US" sz="1400" b="1" dirty="0" smtClean="0"/>
              <a:t>."</a:t>
            </a:r>
            <a:endParaRPr lang="en-US" sz="1400" b="1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512721" y="2472744"/>
            <a:ext cx="3147009" cy="707018"/>
          </a:xfrm>
        </p:spPr>
        <p:txBody>
          <a:bodyPr/>
          <a:lstStyle/>
          <a:p>
            <a:r>
              <a:rPr lang="en-US" sz="1400" b="1" dirty="0"/>
              <a:t>“This was the ghetto: where children grow down instead of up.” </a:t>
            </a:r>
            <a:endParaRPr lang="en-US" sz="1400" b="1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888135" y="2472744"/>
            <a:ext cx="3145730" cy="707018"/>
          </a:xfrm>
        </p:spPr>
        <p:txBody>
          <a:bodyPr/>
          <a:lstStyle/>
          <a:p>
            <a:r>
              <a:rPr lang="en-US" sz="1400" b="1" dirty="0"/>
              <a:t>“You are what you are" </a:t>
            </a:r>
            <a:r>
              <a:rPr lang="en-US" sz="1400" b="1" dirty="0"/>
              <a:t/>
            </a:r>
            <a:br>
              <a:rPr lang="en-US" sz="1400" b="1" dirty="0"/>
            </a:br>
            <a:r>
              <a:rPr lang="en-US" sz="1400" b="1" dirty="0"/>
              <a:t>"Which is what? I wondered”</a:t>
            </a:r>
            <a:r>
              <a:rPr lang="en-US" dirty="0"/>
              <a:t> 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2" y="3179762"/>
            <a:ext cx="3129170" cy="284354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431" y="3179762"/>
            <a:ext cx="3134299" cy="284354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135" y="3179761"/>
            <a:ext cx="3145730" cy="284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06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Strategy 1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Helps </a:t>
            </a:r>
            <a:r>
              <a:rPr lang="en-US" dirty="0"/>
              <a:t>students practice being contributors and listeners in a </a:t>
            </a:r>
            <a:r>
              <a:rPr lang="en-US" dirty="0" smtClean="0"/>
              <a:t>discussion</a:t>
            </a:r>
          </a:p>
          <a:p>
            <a:pPr lvl="1"/>
            <a:r>
              <a:rPr lang="en-US" dirty="0" smtClean="0"/>
              <a:t>Students </a:t>
            </a:r>
            <a:r>
              <a:rPr lang="en-US" dirty="0"/>
              <a:t>ask questions, present opinions, and share information when they sit in the “fishbowl” </a:t>
            </a:r>
            <a:r>
              <a:rPr lang="en-US" dirty="0" smtClean="0"/>
              <a:t>circle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tudents </a:t>
            </a:r>
            <a:r>
              <a:rPr lang="en-US" dirty="0"/>
              <a:t>on the outside of the circle listen </a:t>
            </a:r>
            <a:r>
              <a:rPr lang="en-US" dirty="0" smtClean="0"/>
              <a:t>carefully. Then reverse roles</a:t>
            </a:r>
          </a:p>
          <a:p>
            <a:pPr lvl="1"/>
            <a:r>
              <a:rPr lang="en-US" dirty="0"/>
              <a:t>make excellent pre-writing activities, often unearthing questions or ideas that students can explore more deeply in an independent assignment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6205839" y="2147769"/>
            <a:ext cx="4828032" cy="576262"/>
          </a:xfrm>
        </p:spPr>
        <p:txBody>
          <a:bodyPr/>
          <a:lstStyle/>
          <a:p>
            <a:r>
              <a:rPr lang="en-US" dirty="0" smtClean="0"/>
              <a:t>Lesson 1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6208710" y="2606040"/>
            <a:ext cx="5048013" cy="425196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This format allows students to look at a question or a text from various </a:t>
            </a:r>
            <a:r>
              <a:rPr lang="en-US" dirty="0" smtClean="0"/>
              <a:t>perspectives.</a:t>
            </a:r>
          </a:p>
          <a:p>
            <a:r>
              <a:rPr lang="en-US" dirty="0" smtClean="0"/>
              <a:t>First</a:t>
            </a:r>
            <a:r>
              <a:rPr lang="en-US" dirty="0"/>
              <a:t>, assign perspectives to groups of students. These perspectives could represent the viewpoints of different historical figures, characters in a novel, social categories (e.g. </a:t>
            </a:r>
            <a:r>
              <a:rPr lang="en-US" dirty="0" smtClean="0"/>
              <a:t>street urchin, Jew, jackboots or Flops)</a:t>
            </a:r>
            <a:r>
              <a:rPr lang="en-US" dirty="0"/>
              <a:t>  </a:t>
            </a:r>
            <a:endParaRPr lang="en-US" dirty="0" smtClean="0"/>
          </a:p>
          <a:p>
            <a:r>
              <a:rPr lang="en-US" dirty="0" smtClean="0"/>
              <a:t>Each </a:t>
            </a:r>
            <a:r>
              <a:rPr lang="en-US" dirty="0"/>
              <a:t>group discusses the same </a:t>
            </a:r>
            <a:r>
              <a:rPr lang="en-US" dirty="0">
                <a:hlinkClick r:id="rId2" action="ppaction://hlinkfile"/>
              </a:rPr>
              <a:t>question</a:t>
            </a:r>
            <a:r>
              <a:rPr lang="en-US" dirty="0"/>
              <a:t>, event or </a:t>
            </a:r>
            <a:r>
              <a:rPr lang="en-US" dirty="0" smtClean="0"/>
              <a:t>text </a:t>
            </a:r>
            <a:r>
              <a:rPr lang="en-US" dirty="0"/>
              <a:t>representing their assigned perspective. 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goal of this technique is for students to consider how perspective shapes meaning-making. </a:t>
            </a:r>
            <a:endParaRPr lang="en-US" dirty="0" smtClean="0"/>
          </a:p>
          <a:p>
            <a:r>
              <a:rPr lang="en-US" dirty="0" smtClean="0"/>
              <a:t>After </a:t>
            </a:r>
            <a:r>
              <a:rPr lang="en-US" dirty="0"/>
              <a:t>all groups have shared, students can be given the opportunity to discuss their ideas and questions with peers from other groups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Will turn in reflection  of what they learned and evaluate their own participation 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349975" y="966481"/>
            <a:ext cx="2154303" cy="704088"/>
          </a:xfrm>
        </p:spPr>
        <p:txBody>
          <a:bodyPr/>
          <a:lstStyle/>
          <a:p>
            <a:pPr algn="ctr"/>
            <a:r>
              <a:rPr lang="en-US" dirty="0" smtClean="0"/>
              <a:t>Fish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792" y="548349"/>
            <a:ext cx="1944388" cy="1482596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955180" y="995360"/>
            <a:ext cx="1491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Bowl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5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About Jerry Spinelli</a:t>
            </a: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5370490" y="1295400"/>
            <a:ext cx="5600722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Born in 1941 in Norristown, </a:t>
            </a:r>
            <a:r>
              <a:rPr lang="en-US" dirty="0" smtClean="0"/>
              <a:t>Pennsylvania</a:t>
            </a:r>
          </a:p>
          <a:p>
            <a:r>
              <a:rPr lang="en-US" dirty="0" smtClean="0"/>
              <a:t>Has </a:t>
            </a:r>
            <a:r>
              <a:rPr lang="en-US" dirty="0" err="1" smtClean="0"/>
              <a:t>publishd</a:t>
            </a:r>
            <a:r>
              <a:rPr lang="en-US" dirty="0" smtClean="0"/>
              <a:t> over 25 YA books</a:t>
            </a:r>
          </a:p>
          <a:p>
            <a:pPr lvl="1"/>
            <a:r>
              <a:rPr lang="en-US" dirty="0" err="1" smtClean="0"/>
              <a:t>Stargirl</a:t>
            </a:r>
            <a:endParaRPr lang="en-US" dirty="0" smtClean="0"/>
          </a:p>
          <a:p>
            <a:pPr lvl="1"/>
            <a:r>
              <a:rPr lang="en-US" dirty="0" smtClean="0"/>
              <a:t>Maniac Magee </a:t>
            </a:r>
          </a:p>
          <a:p>
            <a:pPr lvl="1"/>
            <a:r>
              <a:rPr lang="en-US" dirty="0" smtClean="0"/>
              <a:t>Loser</a:t>
            </a:r>
          </a:p>
          <a:p>
            <a:r>
              <a:rPr lang="en-US" dirty="0" smtClean="0"/>
              <a:t>Genre of books: Literature &amp; Fiction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644" y="3065947"/>
            <a:ext cx="2754468" cy="302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70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23383" y="762000"/>
            <a:ext cx="3865134" cy="657896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Overview</a:t>
            </a:r>
            <a:endParaRPr lang="en-US" sz="40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>
          <a:xfrm>
            <a:off x="482600" y="1651522"/>
            <a:ext cx="5346700" cy="5170734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book is about a boy in </a:t>
            </a:r>
            <a:r>
              <a:rPr lang="en-US" sz="1600" dirty="0" smtClean="0"/>
              <a:t>Warsaw, Poland in </a:t>
            </a:r>
            <a:r>
              <a:rPr lang="en-US" sz="1600" dirty="0"/>
              <a:t>the years </a:t>
            </a:r>
            <a:r>
              <a:rPr lang="en-US" sz="1600" dirty="0" smtClean="0"/>
              <a:t>of World War II</a:t>
            </a:r>
            <a:r>
              <a:rPr lang="en-US" sz="1600" dirty="0"/>
              <a:t> during the Holocaust. </a:t>
            </a:r>
            <a:endParaRPr lang="en-US" sz="1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It is written in the perspective of a child </a:t>
            </a:r>
            <a:endParaRPr lang="en-US" sz="1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It begins in 1939 when the protagonist is a nameless nobody on the street of Warsaw and he is forced to live the Ghetto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He witnesses many happening such as the arrival of Nazi and tanks, the building of the wall that separated </a:t>
            </a:r>
            <a:r>
              <a:rPr lang="en-US" sz="1600" dirty="0" err="1" smtClean="0"/>
              <a:t>Warshaw</a:t>
            </a:r>
            <a:r>
              <a:rPr lang="en-US" sz="1600" dirty="0" smtClean="0"/>
              <a:t> and the Ghetto and the deportation of the Jews in trains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He relies on agility, stealth, and size to survive </a:t>
            </a:r>
            <a:r>
              <a:rPr lang="en-US" sz="1600" dirty="0"/>
              <a:t>and feed those he cares </a:t>
            </a:r>
            <a:r>
              <a:rPr lang="en-US" sz="1600" dirty="0" smtClean="0"/>
              <a:t>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He witnesses humiliation, malice, starvation, illnesses and death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979" y="1693333"/>
            <a:ext cx="3529757" cy="3492523"/>
          </a:xfrm>
          <a:prstGeom prst="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120" y="495971"/>
            <a:ext cx="2247900" cy="184785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365" y="4236889"/>
            <a:ext cx="1911381" cy="2331336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88491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211" y="2558216"/>
            <a:ext cx="8865623" cy="1819656"/>
          </a:xfrm>
        </p:spPr>
        <p:txBody>
          <a:bodyPr/>
          <a:lstStyle/>
          <a:p>
            <a:r>
              <a:rPr lang="en-US" dirty="0" smtClean="0"/>
              <a:t>Does the book tell a good story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139700" y="4648200"/>
            <a:ext cx="11747499" cy="1930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Yes this is a good story.  The protagonist is an innocent little boy who learns who he is by having different identities.  He is at first a nobody with no name( Stop Thief), then Misha </a:t>
            </a:r>
            <a:r>
              <a:rPr lang="en-US" dirty="0"/>
              <a:t>Pilsudski</a:t>
            </a:r>
            <a:r>
              <a:rPr lang="en-US" dirty="0" smtClean="0"/>
              <a:t> (Gypsy), then Misha </a:t>
            </a:r>
            <a:r>
              <a:rPr lang="en-US" dirty="0"/>
              <a:t>Milgrom</a:t>
            </a:r>
            <a:r>
              <a:rPr lang="en-US" dirty="0" smtClean="0"/>
              <a:t> (Jew brother &amp; son) and finally Jack </a:t>
            </a:r>
            <a:r>
              <a:rPr lang="en-US" dirty="0"/>
              <a:t>Milgrom</a:t>
            </a:r>
            <a:r>
              <a:rPr lang="en-US" dirty="0" smtClean="0"/>
              <a:t>(US immigrant)  He lives his life carefree and with no real purpose and no true understanding what is going around him. “He is </a:t>
            </a:r>
            <a:r>
              <a:rPr lang="en-US" dirty="0"/>
              <a:t>a boy who believes in bread, and mothers, and angels</a:t>
            </a:r>
            <a:r>
              <a:rPr lang="en-US" dirty="0" smtClean="0"/>
              <a:t>.” He wants to be a Nazi. </a:t>
            </a:r>
            <a:r>
              <a:rPr lang="en-US" dirty="0"/>
              <a:t> </a:t>
            </a:r>
            <a:r>
              <a:rPr lang="en-US" dirty="0" smtClean="0"/>
              <a:t>Circumstances force him to change his mind and he grows to learn to be part of a family and uses his agility, stealth and size to help those he loves and himself to survive the Holocaust in Warsaw, Poland. 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58" y="543026"/>
            <a:ext cx="3494784" cy="26210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211" y="1056307"/>
            <a:ext cx="3638430" cy="25469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3122" y="533121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3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Is the Story Accurate &amp; Authentic</a:t>
            </a:r>
            <a:endParaRPr lang="en-US" sz="5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132166" y="2306901"/>
            <a:ext cx="1548332" cy="576261"/>
          </a:xfrm>
        </p:spPr>
        <p:txBody>
          <a:bodyPr>
            <a:no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3525836"/>
          </a:xfrm>
        </p:spPr>
        <p:txBody>
          <a:bodyPr/>
          <a:lstStyle/>
          <a:p>
            <a:r>
              <a:rPr lang="en-US" dirty="0"/>
              <a:t>World War II 1939 to Liberation of Warsaw by the </a:t>
            </a:r>
            <a:r>
              <a:rPr lang="en-US" dirty="0" smtClean="0"/>
              <a:t>Russians</a:t>
            </a:r>
          </a:p>
          <a:p>
            <a:r>
              <a:rPr lang="en-US" dirty="0" smtClean="0"/>
              <a:t>Discrimination of Jews </a:t>
            </a:r>
          </a:p>
          <a:p>
            <a:r>
              <a:rPr lang="en-US" dirty="0" smtClean="0"/>
              <a:t>Deportation of Jews in trains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512721" y="2142067"/>
            <a:ext cx="3145380" cy="576261"/>
          </a:xfrm>
        </p:spPr>
        <p:txBody>
          <a:bodyPr/>
          <a:lstStyle/>
          <a:p>
            <a:r>
              <a:rPr lang="en-US" dirty="0" smtClean="0"/>
              <a:t>Setting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16"/>
          </p:nvPr>
        </p:nvSpPr>
        <p:spPr>
          <a:xfrm>
            <a:off x="4396607" y="2595032"/>
            <a:ext cx="3145380" cy="4110568"/>
          </a:xfrm>
        </p:spPr>
        <p:txBody>
          <a:bodyPr>
            <a:normAutofit fontScale="47500" lnSpcReduction="20000"/>
          </a:bodyPr>
          <a:lstStyle/>
          <a:p>
            <a:pPr lvl="1"/>
            <a:r>
              <a:rPr lang="en-US" sz="2900" dirty="0"/>
              <a:t>Warsaw, Poland</a:t>
            </a:r>
          </a:p>
          <a:p>
            <a:pPr lvl="2"/>
            <a:r>
              <a:rPr lang="en-US" sz="2900" dirty="0"/>
              <a:t>Germans invade parade of military and tanks</a:t>
            </a:r>
          </a:p>
          <a:p>
            <a:pPr lvl="2"/>
            <a:r>
              <a:rPr lang="en-US" sz="2900" dirty="0"/>
              <a:t>Force Jews to paint shops and businesses with yellow star and where arm bands</a:t>
            </a:r>
          </a:p>
          <a:p>
            <a:pPr lvl="1"/>
            <a:r>
              <a:rPr lang="en-US" sz="2900" dirty="0"/>
              <a:t>Warsaw Ghetto</a:t>
            </a:r>
          </a:p>
          <a:p>
            <a:pPr lvl="2"/>
            <a:r>
              <a:rPr lang="en-US" sz="2900" dirty="0"/>
              <a:t>Wall built to separate Nazi from Jews, Gypsy, and others</a:t>
            </a:r>
          </a:p>
          <a:p>
            <a:pPr lvl="2"/>
            <a:r>
              <a:rPr lang="en-US" sz="2900" dirty="0"/>
              <a:t>Small spaces</a:t>
            </a:r>
          </a:p>
          <a:p>
            <a:pPr lvl="2"/>
            <a:r>
              <a:rPr lang="en-US" sz="2900" dirty="0"/>
              <a:t>Food sparse or non </a:t>
            </a:r>
            <a:r>
              <a:rPr lang="en-US" sz="2900" dirty="0" smtClean="0"/>
              <a:t>existent-</a:t>
            </a:r>
            <a:r>
              <a:rPr lang="en-US" sz="2900" dirty="0" err="1" smtClean="0"/>
              <a:t>Gesia</a:t>
            </a:r>
            <a:r>
              <a:rPr lang="en-US" sz="2900" dirty="0" smtClean="0"/>
              <a:t> St</a:t>
            </a:r>
          </a:p>
          <a:p>
            <a:pPr lvl="2"/>
            <a:r>
              <a:rPr lang="en-US" sz="2900" dirty="0" smtClean="0"/>
              <a:t>Jews forces to work  for the Nazi  under work permits</a:t>
            </a:r>
            <a:endParaRPr lang="en-US" sz="2900" dirty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832272" y="2133596"/>
            <a:ext cx="3161029" cy="584732"/>
          </a:xfrm>
        </p:spPr>
        <p:txBody>
          <a:bodyPr/>
          <a:lstStyle/>
          <a:p>
            <a:r>
              <a:rPr lang="en-US" dirty="0" smtClean="0"/>
              <a:t>Language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17"/>
          </p:nvPr>
        </p:nvSpPr>
        <p:spPr>
          <a:xfrm>
            <a:off x="7832271" y="2740020"/>
            <a:ext cx="3161029" cy="2847290"/>
          </a:xfrm>
        </p:spPr>
        <p:txBody>
          <a:bodyPr/>
          <a:lstStyle/>
          <a:p>
            <a:r>
              <a:rPr lang="en-US" dirty="0" smtClean="0"/>
              <a:t>Child point of view</a:t>
            </a:r>
          </a:p>
          <a:p>
            <a:r>
              <a:rPr lang="en-US" dirty="0" smtClean="0"/>
              <a:t>Used words such as </a:t>
            </a:r>
          </a:p>
          <a:p>
            <a:r>
              <a:rPr lang="en-US" dirty="0"/>
              <a:t>	</a:t>
            </a:r>
            <a:r>
              <a:rPr lang="en-US" dirty="0" smtClean="0"/>
              <a:t>Flop: Jewish Police</a:t>
            </a:r>
          </a:p>
          <a:p>
            <a:r>
              <a:rPr lang="en-US" dirty="0"/>
              <a:t>	</a:t>
            </a:r>
            <a:r>
              <a:rPr lang="en-US" dirty="0" smtClean="0"/>
              <a:t>Jackboots: Nazis</a:t>
            </a:r>
          </a:p>
          <a:p>
            <a:r>
              <a:rPr lang="en-US" dirty="0"/>
              <a:t>	</a:t>
            </a:r>
            <a:r>
              <a:rPr lang="en-US" dirty="0" smtClean="0"/>
              <a:t>Tata: Father</a:t>
            </a:r>
          </a:p>
          <a:p>
            <a:r>
              <a:rPr lang="en-US" dirty="0" smtClean="0"/>
              <a:t>	Shalom: Jewish greeting+</a:t>
            </a:r>
          </a:p>
          <a:p>
            <a:r>
              <a:rPr lang="en-US" dirty="0"/>
              <a:t>	</a:t>
            </a:r>
            <a:r>
              <a:rPr lang="en-US" dirty="0" err="1" smtClean="0"/>
              <a:t>babkas</a:t>
            </a:r>
            <a:r>
              <a:rPr lang="en-US" dirty="0" smtClean="0"/>
              <a:t>: sweet yeast cake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488" y="4415144"/>
            <a:ext cx="1734649" cy="1282710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488" y="5506381"/>
            <a:ext cx="1765754" cy="1239952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96" y="4387553"/>
            <a:ext cx="1827754" cy="2399513"/>
          </a:xfrm>
          <a:prstGeom prst="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52"/>
            <a:ext cx="1502725" cy="2102217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271" y="5167086"/>
            <a:ext cx="3988494" cy="1619980"/>
          </a:xfrm>
          <a:prstGeom prst="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0884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32" b="23432"/>
          <a:stretch>
            <a:fillRect/>
          </a:stretch>
        </p:blipFill>
        <p:spPr>
          <a:xfrm>
            <a:off x="1154955" y="203199"/>
            <a:ext cx="9179216" cy="4136571"/>
          </a:xfrm>
        </p:spPr>
      </p:pic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653142" y="4847771"/>
            <a:ext cx="10958286" cy="150948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“Once. I was a human being once.” </a:t>
            </a:r>
            <a:r>
              <a:rPr lang="en-US" sz="2000" dirty="0" smtClean="0"/>
              <a:t>Janina’s Mother</a:t>
            </a:r>
          </a:p>
          <a:p>
            <a:r>
              <a:rPr lang="en-US" sz="2000" dirty="0" smtClean="0"/>
              <a:t>Adult voices are missing.  There are a few adults but not really present.  </a:t>
            </a:r>
            <a:endParaRPr lang="en-US" sz="2000" dirty="0"/>
          </a:p>
          <a:p>
            <a:r>
              <a:rPr lang="en-US" sz="2000" dirty="0" smtClean="0"/>
              <a:t>People who were not Jews but also in the Ghetto: Gypsy, Catholics,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468914" y="711200"/>
            <a:ext cx="410754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Whose voice is missing?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99312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Does it connect to current issues?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Connection Nazi to  Radical Muslims as  supremacist groups </a:t>
            </a:r>
            <a:endParaRPr 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866" y="3657600"/>
            <a:ext cx="4335780" cy="2682240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459" y="654031"/>
            <a:ext cx="3709224" cy="2712370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869" y="201445"/>
            <a:ext cx="2280548" cy="3227555"/>
          </a:xfrm>
          <a:prstGeom prst="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339" y="3657600"/>
            <a:ext cx="3366443" cy="1895566"/>
          </a:xfrm>
          <a:prstGeom prst="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60" y="201445"/>
            <a:ext cx="2562225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42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Attribute Linking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2038" y="1696976"/>
            <a:ext cx="1776932" cy="576262"/>
          </a:xfrm>
        </p:spPr>
        <p:txBody>
          <a:bodyPr/>
          <a:lstStyle/>
          <a:p>
            <a:r>
              <a:rPr lang="en-US" b="1" dirty="0" smtClean="0"/>
              <a:t>Strategy 3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2296861"/>
            <a:ext cx="4828032" cy="4278109"/>
          </a:xfrm>
        </p:spPr>
        <p:txBody>
          <a:bodyPr>
            <a:normAutofit/>
          </a:bodyPr>
          <a:lstStyle/>
          <a:p>
            <a:r>
              <a:rPr lang="en-US" dirty="0" smtClean="0"/>
              <a:t>Used as an Introductory lesson</a:t>
            </a:r>
          </a:p>
          <a:p>
            <a:r>
              <a:rPr lang="en-US" dirty="0"/>
              <a:t>D</a:t>
            </a:r>
            <a:r>
              <a:rPr lang="en-US" dirty="0" smtClean="0"/>
              <a:t>esigned </a:t>
            </a:r>
            <a:r>
              <a:rPr lang="en-US" dirty="0"/>
              <a:t>to help students discuss difficult issues, while also recognizing that they likely represent different </a:t>
            </a:r>
            <a:r>
              <a:rPr lang="en-US" dirty="0" smtClean="0"/>
              <a:t>perspectives</a:t>
            </a:r>
          </a:p>
          <a:p>
            <a:r>
              <a:rPr lang="en-US" dirty="0"/>
              <a:t>H</a:t>
            </a:r>
            <a:r>
              <a:rPr lang="en-US" dirty="0" smtClean="0"/>
              <a:t>elp </a:t>
            </a:r>
            <a:r>
              <a:rPr lang="en-US" dirty="0"/>
              <a:t>students to define, clarify, and personalize the roles of victim</a:t>
            </a:r>
            <a:r>
              <a:rPr lang="en-US" u="sng" dirty="0"/>
              <a:t>,</a:t>
            </a:r>
            <a:r>
              <a:rPr lang="en-US" dirty="0"/>
              <a:t> perpetrator, and </a:t>
            </a:r>
            <a:r>
              <a:rPr lang="en-US" dirty="0" smtClean="0"/>
              <a:t>bystander</a:t>
            </a:r>
          </a:p>
          <a:p>
            <a:r>
              <a:rPr lang="en-US" dirty="0"/>
              <a:t>students look for attributes they share before they discuss issues on which they may differ, the exercise emphasizes commonality over differences 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551997"/>
            <a:ext cx="1486732" cy="417267"/>
          </a:xfrm>
        </p:spPr>
        <p:txBody>
          <a:bodyPr/>
          <a:lstStyle/>
          <a:p>
            <a:r>
              <a:rPr lang="en-US" b="1" dirty="0" smtClean="0"/>
              <a:t>Lesson 3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856343"/>
            <a:ext cx="5983289" cy="600165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Students find a classmate with a similarity such as hair or eye color, same size hand, height</a:t>
            </a:r>
          </a:p>
          <a:p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airs </a:t>
            </a:r>
            <a:r>
              <a:rPr lang="en-US" dirty="0">
                <a:solidFill>
                  <a:schemeClr val="bg1"/>
                </a:solidFill>
              </a:rPr>
              <a:t>of students exchange definitions </a:t>
            </a:r>
            <a:r>
              <a:rPr lang="en-US" dirty="0" smtClean="0">
                <a:solidFill>
                  <a:schemeClr val="bg1"/>
                </a:solidFill>
              </a:rPr>
              <a:t>of </a:t>
            </a:r>
            <a:r>
              <a:rPr lang="en-US" b="1" i="1" dirty="0" smtClean="0">
                <a:solidFill>
                  <a:schemeClr val="bg1"/>
                </a:solidFill>
              </a:rPr>
              <a:t>discrimination/racism</a:t>
            </a:r>
            <a:r>
              <a:rPr lang="en-US" i="1" dirty="0">
                <a:solidFill>
                  <a:schemeClr val="bg1"/>
                </a:solidFill>
              </a:rPr>
              <a:t> </a:t>
            </a:r>
            <a:r>
              <a:rPr lang="en-US" dirty="0">
                <a:solidFill>
                  <a:schemeClr val="bg1"/>
                </a:solidFill>
              </a:rPr>
              <a:t>and, if time permits, provide examples. </a:t>
            </a:r>
            <a:r>
              <a:rPr lang="en-US" dirty="0" smtClean="0">
                <a:solidFill>
                  <a:schemeClr val="bg1"/>
                </a:solidFill>
              </a:rPr>
              <a:t>The think-pair-share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technique </a:t>
            </a:r>
            <a:r>
              <a:rPr lang="en-US" b="1" dirty="0"/>
              <a:t>could be useful in this process. </a:t>
            </a:r>
            <a:endParaRPr lang="en-US" b="1" dirty="0" smtClean="0"/>
          </a:p>
          <a:p>
            <a:r>
              <a:rPr lang="en-US" dirty="0" smtClean="0"/>
              <a:t>students reach </a:t>
            </a:r>
            <a:r>
              <a:rPr lang="en-US" dirty="0"/>
              <a:t>a mutually agreed upon definition of </a:t>
            </a:r>
            <a:r>
              <a:rPr lang="en-US" b="1" i="1" dirty="0" smtClean="0"/>
              <a:t>discrimination/racism</a:t>
            </a:r>
            <a:r>
              <a:rPr lang="en-US" i="1" dirty="0"/>
              <a:t> </a:t>
            </a:r>
            <a:r>
              <a:rPr lang="en-US" dirty="0"/>
              <a:t>to take to their next partner</a:t>
            </a:r>
            <a:r>
              <a:rPr lang="en-US" dirty="0" smtClean="0"/>
              <a:t>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Do this four times with different characteristics. Share </a:t>
            </a:r>
            <a:r>
              <a:rPr lang="en-US" dirty="0"/>
              <a:t>their definitions again, and re-negotiate and a mutually agreed upon </a:t>
            </a:r>
            <a:r>
              <a:rPr lang="en-US" dirty="0" smtClean="0"/>
              <a:t>definition</a:t>
            </a:r>
          </a:p>
          <a:p>
            <a:r>
              <a:rPr lang="en-US" dirty="0"/>
              <a:t>At </a:t>
            </a:r>
            <a:r>
              <a:rPr lang="en-US" dirty="0" smtClean="0"/>
              <a:t>the end of fourth turn, </a:t>
            </a:r>
            <a:r>
              <a:rPr lang="en-US" dirty="0"/>
              <a:t>students must write one down a definition of </a:t>
            </a:r>
            <a:r>
              <a:rPr lang="en-US" b="1" i="1" dirty="0"/>
              <a:t>discrimination.</a:t>
            </a:r>
            <a:r>
              <a:rPr lang="en-US" dirty="0" smtClean="0"/>
              <a:t>  </a:t>
            </a:r>
          </a:p>
          <a:p>
            <a:r>
              <a:rPr lang="en-US" dirty="0" smtClean="0"/>
              <a:t>At each turn students do a think pair share and give examples from life as a victim, predator and bystander if applicable or share thoughts</a:t>
            </a:r>
          </a:p>
          <a:p>
            <a:r>
              <a:rPr lang="en-US" dirty="0"/>
              <a:t>. Using felt-tip markers, have students write their "final" definitions of </a:t>
            </a:r>
            <a:r>
              <a:rPr lang="en-US" b="1" dirty="0"/>
              <a:t>discrimination </a:t>
            </a:r>
            <a:r>
              <a:rPr lang="en-US" dirty="0"/>
              <a:t>on a piece of colored construction paper, and post these around the </a:t>
            </a:r>
            <a:r>
              <a:rPr lang="en-US" dirty="0" smtClean="0"/>
              <a:t>classroom</a:t>
            </a:r>
          </a:p>
          <a:p>
            <a:r>
              <a:rPr lang="en-US" dirty="0" smtClean="0"/>
              <a:t>Debrief as a class share definitions, similarities/differences and experiences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98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 Charts</a:t>
            </a:r>
            <a:br>
              <a:rPr lang="en-US" dirty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Strategy 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Helps </a:t>
            </a:r>
            <a:r>
              <a:rPr lang="en-US" dirty="0"/>
              <a:t>students organize information about major and minor characters in a </a:t>
            </a:r>
            <a:r>
              <a:rPr lang="en-US" dirty="0" smtClean="0"/>
              <a:t>text</a:t>
            </a:r>
          </a:p>
          <a:p>
            <a:r>
              <a:rPr lang="en-US" dirty="0"/>
              <a:t>U</a:t>
            </a:r>
            <a:r>
              <a:rPr lang="en-US" dirty="0" smtClean="0"/>
              <a:t>sed </a:t>
            </a:r>
            <a:r>
              <a:rPr lang="en-US" dirty="0"/>
              <a:t>to record information about literacy characters, but can also be adapted to record information about historical figures.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205839" y="1658492"/>
            <a:ext cx="4828032" cy="576262"/>
          </a:xfrm>
        </p:spPr>
        <p:txBody>
          <a:bodyPr/>
          <a:lstStyle/>
          <a:p>
            <a:r>
              <a:rPr lang="en-US" b="1" dirty="0" smtClean="0"/>
              <a:t>Lesson 2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205839" y="2242737"/>
            <a:ext cx="4825160" cy="46152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Decide </a:t>
            </a:r>
            <a:r>
              <a:rPr lang="en-US" b="1" dirty="0"/>
              <a:t>why you are having students keep these charts</a:t>
            </a:r>
            <a:endParaRPr lang="en-US" dirty="0"/>
          </a:p>
          <a:p>
            <a:pPr lvl="1"/>
            <a:r>
              <a:rPr lang="en-US" dirty="0" smtClean="0"/>
              <a:t>To </a:t>
            </a:r>
            <a:r>
              <a:rPr lang="en-US" dirty="0"/>
              <a:t>help students more deeply understand characters in the text</a:t>
            </a:r>
          </a:p>
          <a:p>
            <a:pPr lvl="1"/>
            <a:r>
              <a:rPr lang="en-US" dirty="0"/>
              <a:t>To help students develop the skill of looking for textual evidence</a:t>
            </a:r>
          </a:p>
          <a:p>
            <a:pPr lvl="1"/>
            <a:r>
              <a:rPr lang="en-US" dirty="0"/>
              <a:t>To ensure accountability that students are reading</a:t>
            </a:r>
          </a:p>
          <a:p>
            <a:pPr lvl="1"/>
            <a:r>
              <a:rPr lang="en-US" dirty="0"/>
              <a:t>To help students prepare for an essay or final project</a:t>
            </a:r>
          </a:p>
          <a:p>
            <a:pPr lvl="1"/>
            <a:r>
              <a:rPr lang="en-US" dirty="0"/>
              <a:t>As an assessment tool to measure students’ understanding of the </a:t>
            </a:r>
            <a:r>
              <a:rPr lang="en-US" dirty="0" smtClean="0"/>
              <a:t>text</a:t>
            </a:r>
          </a:p>
          <a:p>
            <a:r>
              <a:rPr lang="en-US" b="1" dirty="0" smtClean="0"/>
              <a:t>Decide if want to follow one or multiple characters </a:t>
            </a:r>
            <a:r>
              <a:rPr lang="en-US" b="1" dirty="0" smtClean="0">
                <a:hlinkClick r:id="rId2" action="ppaction://hlinkfile"/>
              </a:rPr>
              <a:t>Character Charts</a:t>
            </a:r>
            <a:endParaRPr lang="en-US" b="1" dirty="0" smtClean="0"/>
          </a:p>
          <a:p>
            <a:r>
              <a:rPr lang="en-US" b="1" dirty="0" smtClean="0"/>
              <a:t>Students can work individually or in group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39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5854</TotalTime>
  <Words>681</Words>
  <Application>Microsoft Office PowerPoint</Application>
  <PresentationFormat>Widescreen</PresentationFormat>
  <Paragraphs>93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Ion Boardroom</vt:lpstr>
      <vt:lpstr>Milkweed by Jerry Spinelli Published 2003</vt:lpstr>
      <vt:lpstr>About Jerry Spinelli</vt:lpstr>
      <vt:lpstr>Overview</vt:lpstr>
      <vt:lpstr>Does the book tell a good story </vt:lpstr>
      <vt:lpstr>Is the Story Accurate &amp; Authentic</vt:lpstr>
      <vt:lpstr>PowerPoint Presentation</vt:lpstr>
      <vt:lpstr>Does it connect to current issues?</vt:lpstr>
      <vt:lpstr>Attribute Linking </vt:lpstr>
      <vt:lpstr>Character Charts </vt:lpstr>
      <vt:lpstr>Fish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Monica Chapa</dc:creator>
  <cp:lastModifiedBy>Monica Chapa</cp:lastModifiedBy>
  <cp:revision>100</cp:revision>
  <dcterms:created xsi:type="dcterms:W3CDTF">2015-11-25T07:10:10Z</dcterms:created>
  <dcterms:modified xsi:type="dcterms:W3CDTF">2015-11-30T05:18:38Z</dcterms:modified>
</cp:coreProperties>
</file>